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1" r:id="rId4"/>
    <p:sldId id="274" r:id="rId5"/>
    <p:sldId id="278" r:id="rId6"/>
    <p:sldId id="279" r:id="rId7"/>
    <p:sldId id="275" r:id="rId8"/>
    <p:sldId id="258" r:id="rId9"/>
    <p:sldId id="259" r:id="rId10"/>
    <p:sldId id="260" r:id="rId11"/>
    <p:sldId id="262" r:id="rId12"/>
    <p:sldId id="263" r:id="rId13"/>
    <p:sldId id="264" r:id="rId14"/>
    <p:sldId id="276" r:id="rId15"/>
    <p:sldId id="266" r:id="rId16"/>
    <p:sldId id="268" r:id="rId17"/>
    <p:sldId id="269" r:id="rId18"/>
    <p:sldId id="270" r:id="rId19"/>
    <p:sldId id="272" r:id="rId20"/>
    <p:sldId id="282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3374-6004-4ABC-B5BA-5D61A3B2BC3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4D8E-6CB9-42CF-B59A-582955B9F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0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3374-6004-4ABC-B5BA-5D61A3B2BC3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4D8E-6CB9-42CF-B59A-582955B9F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3374-6004-4ABC-B5BA-5D61A3B2BC3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4D8E-6CB9-42CF-B59A-582955B9F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2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3374-6004-4ABC-B5BA-5D61A3B2BC3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4D8E-6CB9-42CF-B59A-582955B9F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2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3374-6004-4ABC-B5BA-5D61A3B2BC3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4D8E-6CB9-42CF-B59A-582955B9F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3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3374-6004-4ABC-B5BA-5D61A3B2BC3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4D8E-6CB9-42CF-B59A-582955B9F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4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3374-6004-4ABC-B5BA-5D61A3B2BC3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4D8E-6CB9-42CF-B59A-582955B9F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9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3374-6004-4ABC-B5BA-5D61A3B2BC3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4D8E-6CB9-42CF-B59A-582955B9F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9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3374-6004-4ABC-B5BA-5D61A3B2BC3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4D8E-6CB9-42CF-B59A-582955B9F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3374-6004-4ABC-B5BA-5D61A3B2BC3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4D8E-6CB9-42CF-B59A-582955B9F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7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3374-6004-4ABC-B5BA-5D61A3B2BC3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4D8E-6CB9-42CF-B59A-582955B9F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6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E3374-6004-4ABC-B5BA-5D61A3B2BC3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4D8E-6CB9-42CF-B59A-582955B9F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5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02"/>
            <a:ext cx="12192000" cy="688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38374" y="2357365"/>
            <a:ext cx="53688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شرکت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کارگاه مدون پرستاری در حوادث و بلایا و کسب نمره برتر کشوری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just" rtl="1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برگزاری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کار گروه مدیریت خطر حوادث و بلایا در محل مرکز آموزشی ، درمانی استاد مطهری حضور اعضای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کارگروه</a:t>
            </a:r>
          </a:p>
          <a:p>
            <a:pPr marL="285750" indent="-285750" algn="just" rtl="1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برگزاری مانور دور میزی حادثه ترافیکی مشترک بین شهرستان خفر و جهرم در محل بیمارستان خاتم الانبیاء خفر</a:t>
            </a:r>
          </a:p>
          <a:p>
            <a:pPr marL="285750" indent="-285750" algn="just" rtl="1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887" y="677848"/>
            <a:ext cx="7342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tabLst>
                <a:tab pos="2865755" algn="ctr"/>
                <a:tab pos="5731510" algn="r"/>
              </a:tabLst>
            </a:pPr>
            <a:r>
              <a:rPr lang="fa-IR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تشکیل کارگروه تخصصی و آموزشی مدیریت بحران در دفتر پرستاری حوزه معاونت درمان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1" y="1214847"/>
            <a:ext cx="5343456" cy="5421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000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عکس تاب آور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73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96742" y="2859613"/>
            <a:ext cx="521208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برگزاری کارگاه آموزشی تاب آوری کادر درمان در بلایا در سالن شهید ایرانمنش جهت کلیه کارکنان 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Mitra" panose="000004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701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1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18811" y="2611379"/>
            <a:ext cx="48898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برگزاری کارگاه تریاژ خوب در بحران در محل مرکز آموزشی ، درمانی استاد مطهری با حضور اعضای کارگروه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pic>
        <p:nvPicPr>
          <p:cNvPr id="5" name="Picture 4" descr="H:\کارگروه بحران دانشگاه\تریاژ در بحران\عکس وخبر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" y="398078"/>
            <a:ext cx="6283235" cy="6459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213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18366" y="2536735"/>
            <a:ext cx="504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برگزاری کارگاه آمادگی در مقابل زلزله و مانور به مناسبت 5 دی ماه سالروز زلزله بم و روز ایمنی در برابرزلزله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pic>
        <p:nvPicPr>
          <p:cNvPr id="5" name="Picture 4" descr="H:\درمان\photo860654704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1836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81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4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37779" y="1850240"/>
            <a:ext cx="402608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برگزاری کارگاه آموزشی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"حمل و جابه جایی مصدومین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در سوانح با رویکرد بیمارستانی</a:t>
            </a:r>
            <a:r>
              <a:rPr lang="fa-IR" sz="2400" b="1" dirty="0"/>
              <a:t>"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22279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🔸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4" descr="🔸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5121" name="Picture 13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9576"/>
            <a:ext cx="5381897" cy="458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87291" y="2882440"/>
            <a:ext cx="5682344" cy="236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برگزاری </a:t>
            </a:r>
            <a:r>
              <a:rPr lang="ar-SA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دوره آموزشی آشنایی با اصول و مبانی تخلیه‌ اضطراری در حوادث و بلایا </a:t>
            </a:r>
            <a:endParaRPr lang="fa-IR" altLang="en-US" sz="20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ar-SA" alt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5029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ye\Desktop\Untitl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556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774288" y="2439116"/>
            <a:ext cx="4748416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کارگاه آموزشی </a:t>
            </a:r>
          </a:p>
          <a:p>
            <a:pPr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"مدیریت بیماران ترومایی با آسیب های سر و گردن</a:t>
            </a:r>
            <a:r>
              <a:rPr lang="fa-IR" dirty="0"/>
              <a:t>"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32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🔸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4" descr="🔹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087714" y="2950195"/>
            <a:ext cx="5376696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برگزاری </a:t>
            </a:r>
            <a:r>
              <a:rPr lang="ar-SA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کارگاه </a:t>
            </a:r>
            <a:r>
              <a:rPr lang="ar-SA" altLang="en-US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مدیریت راه هوایی ویژه اعضای کارگروه تخصصی بحران و بلایا در </a:t>
            </a:r>
            <a:r>
              <a:rPr lang="ar-SA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پرستاری</a:t>
            </a:r>
            <a:endParaRPr lang="ar-SA" alt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9" name="Picture 8" descr="C:\Users\Eye\Desktop\Untitl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55"/>
            <a:ext cx="59436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661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🔸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4" descr="🔸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Rectangle 5" descr="🔸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03634" y="3109413"/>
            <a:ext cx="5624159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برگزاری </a:t>
            </a:r>
            <a:r>
              <a:rPr lang="ar-SA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کارگاه </a:t>
            </a:r>
            <a:r>
              <a:rPr lang="ar-SA" altLang="en-US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آموزشی مدیریت آسیب اندام ها و اصول ثابت </a:t>
            </a:r>
            <a:r>
              <a:rPr lang="ar-SA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سازی</a:t>
            </a:r>
            <a:endParaRPr lang="en-US" alt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ar-SA" alt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003634" y="882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047439" y="2169585"/>
            <a:ext cx="82818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C:\Users\Eye\Desktop\Untitl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892"/>
            <a:ext cx="5943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41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075735"/>
              </p:ext>
            </p:extLst>
          </p:nvPr>
        </p:nvGraphicFramePr>
        <p:xfrm>
          <a:off x="522514" y="653143"/>
          <a:ext cx="10711543" cy="551250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874974"/>
                <a:gridCol w="1521714"/>
                <a:gridCol w="2269564"/>
                <a:gridCol w="955234"/>
                <a:gridCol w="2090057"/>
              </a:tblGrid>
              <a:tr h="47932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Mitra" panose="00000400000000000000" pitchFamily="2" charset="-78"/>
                        </a:rPr>
                        <a:t>دوره آموزشی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مدت زمان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ارائه دهنده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تاریخ ارائه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مشارکت کنندگان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</a:tr>
              <a:tr h="453425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تریاژ در حوادث با مصدومین انبوه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  3 ساعت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آقای بهمن پور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15/9/1402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</a:tr>
              <a:tr h="302283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مدیریت راه هوایی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3 ساعت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خانم دکتر عبیری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23/10/1402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</a:tr>
              <a:tr h="450881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آسیب سر، گردن و ستون فقرات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3 ساعت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خانم دکتر عبیری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4/11/1402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</a:tr>
              <a:tr h="453425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آسیب قفسه سینه، شکم و لگن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3 ساعت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خانم دکتر عبیری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11/11/1402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</a:tr>
              <a:tr h="515207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آسیب اندامها و اصول ثابت سازی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3 ساعت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آقای حسن عسکری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13/10/1402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</a:tr>
              <a:tr h="450881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جابجایی و حمل و نقل مصدومان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3 ساعت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آقای کریمی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18/11/1402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آقای بهمن پور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</a:tr>
              <a:tr h="604567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مراقبتهای سایکولوژیک بیماران و پرستاران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3 ساعت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خانم دکتر طالب پور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5/12/1402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خانم دکتر طالب پور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</a:tr>
              <a:tr h="313244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ارزشیابی و نهایی نمودن برنامه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 3 ساعت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آقای دکترسعادتمند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13/12/1402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B Mitra" panose="00000400000000000000" pitchFamily="2" charset="-78"/>
                        </a:rPr>
                        <a:t>	</a:t>
                      </a:r>
                      <a:r>
                        <a:rPr lang="fa-IR" sz="1800" dirty="0" smtClean="0">
                          <a:effectLst/>
                          <a:cs typeface="B Mitra" panose="00000400000000000000" pitchFamily="2" charset="-78"/>
                        </a:rPr>
                        <a:t>خانم </a:t>
                      </a:r>
                      <a:r>
                        <a:rPr lang="fa-IR" sz="1800" dirty="0">
                          <a:effectLst/>
                          <a:cs typeface="B Mitra" panose="00000400000000000000" pitchFamily="2" charset="-78"/>
                        </a:rPr>
                        <a:t>رحمانیان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</a:tr>
              <a:tr h="515207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تمرینهای دورمیزی عنواین فوق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3 ساعت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Mitra" panose="00000400000000000000" pitchFamily="2" charset="-78"/>
                        </a:rPr>
                        <a:t>آقای دکترسعادتمند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19/1/1403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خانم رحمانیان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</a:tr>
              <a:tr h="479325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تمرینهای عملیاتی عنواین فوق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3 ساعت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آقای دکترسعادتمند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16/1/1403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خانم رحمانیان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</a:tr>
              <a:tr h="479325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ارزشیابی و نهایی نمودن برنامه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3 ساعت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آقای دکترسعادتمند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13/12/1402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Mitra" panose="00000400000000000000" pitchFamily="2" charset="-78"/>
                        </a:rPr>
                        <a:t>خانم رحمانیان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39410" marR="394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05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2694" y="1409663"/>
            <a:ext cx="6202495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گزارش عملکرد دفتر پرستاری </a:t>
            </a:r>
          </a:p>
          <a:p>
            <a:pPr algn="ctr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سال 1402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9667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9257" y="0"/>
            <a:ext cx="9503229" cy="670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r" rtl="1">
              <a:lnSpc>
                <a:spcPct val="150000"/>
              </a:lnSpc>
            </a:pPr>
            <a:r>
              <a:rPr lang="fa-IR" dirty="0" smtClean="0">
                <a:solidFill>
                  <a:schemeClr val="dk1"/>
                </a:solidFill>
                <a:cs typeface="B Mitra" panose="00000400000000000000" pitchFamily="2" charset="-78"/>
              </a:rPr>
              <a:t>حوزه پیشگیری و کنترل </a:t>
            </a:r>
            <a:r>
              <a:rPr lang="fa-IR" dirty="0">
                <a:solidFill>
                  <a:schemeClr val="dk1"/>
                </a:solidFill>
                <a:cs typeface="B Mitra" panose="00000400000000000000" pitchFamily="2" charset="-78"/>
              </a:rPr>
              <a:t>عفونت </a:t>
            </a:r>
            <a:r>
              <a:rPr lang="fa-IR" dirty="0" smtClean="0">
                <a:solidFill>
                  <a:schemeClr val="dk1"/>
                </a:solidFill>
                <a:cs typeface="B Mitra" panose="00000400000000000000" pitchFamily="2" charset="-78"/>
              </a:rPr>
              <a:t>:</a:t>
            </a:r>
            <a:endParaRPr lang="fa-IR" dirty="0">
              <a:solidFill>
                <a:schemeClr val="dk1"/>
              </a:solidFill>
              <a:cs typeface="B Mitra" panose="00000400000000000000" pitchFamily="2" charset="-78"/>
            </a:endParaRPr>
          </a:p>
          <a:p>
            <a:pPr marL="742950" lvl="1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dk1"/>
                </a:solidFill>
                <a:cs typeface="B Mitra" panose="00000400000000000000" pitchFamily="2" charset="-78"/>
              </a:rPr>
              <a:t>برگزاری کمیته دانشگاهی پیشگیری و کنترل عفونت با حضور آقای دکتررئوفی و ریاست دانشگاه و سایر اعضاء در سطح دانشگاه در تاریخ 1402/8/17 و 1402/11/28 </a:t>
            </a:r>
          </a:p>
          <a:p>
            <a:pPr marL="742950" lvl="1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dk1"/>
                </a:solidFill>
                <a:cs typeface="B Mitra" panose="00000400000000000000" pitchFamily="2" charset="-78"/>
              </a:rPr>
              <a:t>پیگیری مصوبات کمیته دانشگاه جهت نیل به اهداف پیشگیری و کنترل عفونت در بیمارستان های تابعه </a:t>
            </a:r>
            <a:endParaRPr lang="en-US" dirty="0">
              <a:solidFill>
                <a:schemeClr val="dk1"/>
              </a:solidFill>
              <a:cs typeface="B Mitra" panose="00000400000000000000" pitchFamily="2" charset="-78"/>
            </a:endParaRPr>
          </a:p>
          <a:p>
            <a:pPr marL="742950" lvl="1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dk1"/>
                </a:solidFill>
                <a:cs typeface="B Mitra" panose="00000400000000000000" pitchFamily="2" charset="-78"/>
              </a:rPr>
              <a:t>برگزاری جلسات دوره ای کمیته کنترل  عفونت ستادی</a:t>
            </a:r>
          </a:p>
          <a:p>
            <a:pPr marL="742950" lvl="1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dk1"/>
                </a:solidFill>
                <a:cs typeface="B Mitra" panose="00000400000000000000" pitchFamily="2" charset="-78"/>
              </a:rPr>
              <a:t>شرکت در یازدهمین کنگره تخصصی کنترل عفونت و استریلیزاسیون ، مواد و تجهیزات پزشکی در تاریخ 28 و 29 آذر ماه 1402 در تهران به همراه آقای قیومی و برگزاری جلسات آموزشی متعدد جهت انتقال مطالب به همکاران ذیربط</a:t>
            </a:r>
          </a:p>
          <a:p>
            <a:pPr marL="742950" lvl="1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dk1"/>
                </a:solidFill>
                <a:cs typeface="B Mitra" panose="00000400000000000000" pitchFamily="2" charset="-78"/>
              </a:rPr>
              <a:t>برگزاری کارگاه میکروب شناسی توسط اساتید مشهد در تاریخ 27، 28 ، 29 آذر ماه 1402 جهت همکاران آزمایشگاه و پرستاران حوزه کنترل عفونت در سطح دانشگاه </a:t>
            </a:r>
          </a:p>
          <a:p>
            <a:pPr marL="742950" lvl="1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dk1"/>
                </a:solidFill>
                <a:cs typeface="B Mitra" panose="00000400000000000000" pitchFamily="2" charset="-78"/>
              </a:rPr>
              <a:t>پایش بخش های درمانی بیمارستان های تابعه طبق چک لیست ابلاغی پیشگیری و کنترل عفونت در راستای اجرای دستورالعمل ها </a:t>
            </a:r>
          </a:p>
          <a:p>
            <a:pPr marL="742950" lvl="1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dk1"/>
                </a:solidFill>
                <a:cs typeface="B Mitra" panose="00000400000000000000" pitchFamily="2" charset="-78"/>
              </a:rPr>
              <a:t>پایش میزان رعایت بهداشت دست در بیمارستان های تابعه </a:t>
            </a:r>
          </a:p>
          <a:p>
            <a:pPr marL="742950" lvl="1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dk1"/>
                </a:solidFill>
                <a:cs typeface="B Mitra" panose="00000400000000000000" pitchFamily="2" charset="-78"/>
              </a:rPr>
              <a:t>ارزیابی اختصاصی اتاق عمل کلیه بیمارستان ها در دو مرحله و برگزاری جلسه بازخورد مشکلات حوزه کنترل عفونت در بخش اتاق عمل و ارائه راهکار </a:t>
            </a:r>
          </a:p>
          <a:p>
            <a:pPr marL="742950" lvl="1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dk1"/>
                </a:solidFill>
                <a:cs typeface="B Mitra" panose="00000400000000000000" pitchFamily="2" charset="-78"/>
              </a:rPr>
              <a:t>برگزاری کارگاه های آموزشی : بهداشت دست 1402/2/11 ، سنجه های </a:t>
            </a:r>
            <a:r>
              <a:rPr lang="en-US" dirty="0">
                <a:solidFill>
                  <a:schemeClr val="dk1"/>
                </a:solidFill>
                <a:cs typeface="B Mitra" panose="00000400000000000000" pitchFamily="2" charset="-78"/>
              </a:rPr>
              <a:t>CSSD</a:t>
            </a:r>
            <a:r>
              <a:rPr lang="fa-IR" dirty="0">
                <a:solidFill>
                  <a:schemeClr val="dk1"/>
                </a:solidFill>
                <a:cs typeface="B Mitra" panose="00000400000000000000" pitchFamily="2" charset="-78"/>
              </a:rPr>
              <a:t> 1402/4/19 ، عفونت های بیمارستانی 1402/5/18 ، کنترل عفونت در اتاق عمل 1402/9/20 ، میکروب شناسی 1402/9/29،28،27</a:t>
            </a:r>
            <a:r>
              <a:rPr lang="en-US" dirty="0">
                <a:solidFill>
                  <a:schemeClr val="dk1"/>
                </a:solidFill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chemeClr val="dk1"/>
                </a:solidFill>
                <a:cs typeface="B Mitra" panose="00000400000000000000" pitchFamily="2" charset="-78"/>
              </a:rPr>
              <a:t> ،  </a:t>
            </a:r>
            <a:r>
              <a:rPr lang="en-US" dirty="0">
                <a:solidFill>
                  <a:schemeClr val="dk1"/>
                </a:solidFill>
                <a:cs typeface="B Mitra" panose="00000400000000000000" pitchFamily="2" charset="-78"/>
              </a:rPr>
              <a:t>VAP ,BSI</a:t>
            </a:r>
            <a:r>
              <a:rPr lang="fa-IR" dirty="0">
                <a:solidFill>
                  <a:schemeClr val="dk1"/>
                </a:solidFill>
                <a:cs typeface="B Mitra" panose="00000400000000000000" pitchFamily="2" charset="-78"/>
              </a:rPr>
              <a:t>  1402/11/1 ، </a:t>
            </a:r>
            <a:r>
              <a:rPr lang="en-US" dirty="0">
                <a:solidFill>
                  <a:schemeClr val="dk1"/>
                </a:solidFill>
                <a:cs typeface="B Mitra" panose="00000400000000000000" pitchFamily="2" charset="-78"/>
              </a:rPr>
              <a:t>UTI,SSI</a:t>
            </a:r>
            <a:r>
              <a:rPr lang="fa-IR" dirty="0">
                <a:solidFill>
                  <a:schemeClr val="dk1"/>
                </a:solidFill>
                <a:cs typeface="B Mitra" panose="00000400000000000000" pitchFamily="2" charset="-78"/>
              </a:rPr>
              <a:t> 1402/11/9 ،</a:t>
            </a:r>
            <a:r>
              <a:rPr lang="en-US" dirty="0">
                <a:solidFill>
                  <a:schemeClr val="dk1"/>
                </a:solidFill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chemeClr val="dk1"/>
                </a:solidFill>
                <a:cs typeface="B Mitra" panose="00000400000000000000" pitchFamily="2" charset="-78"/>
              </a:rPr>
              <a:t>کنترل عفونت در </a:t>
            </a:r>
            <a:r>
              <a:rPr lang="en-US" dirty="0">
                <a:solidFill>
                  <a:schemeClr val="dk1"/>
                </a:solidFill>
                <a:cs typeface="B Mitra" panose="00000400000000000000" pitchFamily="2" charset="-78"/>
              </a:rPr>
              <a:t>CSSD</a:t>
            </a:r>
            <a:r>
              <a:rPr lang="fa-IR" dirty="0">
                <a:solidFill>
                  <a:schemeClr val="dk1"/>
                </a:solidFill>
                <a:cs typeface="B Mitra" panose="00000400000000000000" pitchFamily="2" charset="-78"/>
              </a:rPr>
              <a:t> </a:t>
            </a:r>
            <a:r>
              <a:rPr lang="fa-IR" sz="1600" dirty="0">
                <a:cs typeface="B Mitra" panose="00000400000000000000" pitchFamily="2" charset="-78"/>
              </a:rPr>
              <a:t>1402/11/17 </a:t>
            </a:r>
          </a:p>
        </p:txBody>
      </p:sp>
    </p:spTree>
    <p:extLst>
      <p:ext uri="{BB962C8B-B14F-4D97-AF65-F5344CB8AC3E}">
        <p14:creationId xmlns:p14="http://schemas.microsoft.com/office/powerpoint/2010/main" val="4073659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05" y="225799"/>
            <a:ext cx="9386371" cy="611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165600" y="2232551"/>
            <a:ext cx="4611694" cy="261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با تشکر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809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194" y="276999"/>
            <a:ext cx="11260183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اجرای قانون تعرفه گذاری خدمات پرستاری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/جلسات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شفاف سازی پرداختی تعرفه در بیمارستان ها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/رانددوره ای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HIS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بیمارستانها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ساماندهی اعزام بیمارستان ها – انتقال ایمن بیماران / بازدید دوره ای آمبولانس ها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تشکیل تیم تخصصی بحران در پرستاری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ساماندهی نیروی انسانی گروه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پرستاری</a:t>
            </a: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صدور پروانه صلاحیت حرفه ای گروه پرستاری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تشکیل تیم نظارتی دفتر پرستاری و انجام بازدیدهای دوره ای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حضور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دوره ای تیم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دفتر پرستاری در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هیئت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رئیسه دانشگاه و ارائه گزارش عملکرد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نشست دوره ای با مترون بیمارستان ها در راستای اجرای مراقبت موردی در بخش اورژانس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برگزاری دوره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های مستمر آموزش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ICU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باهمکاری نظام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پرستاری </a:t>
            </a:r>
            <a:endParaRPr lang="fa-IR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طرح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اینترشیب و جلسات مختلف با دانشکده پرستاری و بیمارستان ها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واجرای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طرح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همکاری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 اداره نظارت بر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درمان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بازدیدهای دوره ای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599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012" y="893107"/>
            <a:ext cx="1084217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برگزاری جلسات دوره ای شورای هماهنگی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پرستاری</a:t>
            </a: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نظارت بر اجرای آموزش به بیمار و پرستار پیگیر در بیمارستانها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بازدیدهای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دوره ای و همکاری با اداره نظارت در خصوص مراکز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مشاوره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خدمات پرستاری در منزل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جلسه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توجیهی با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مراکز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مشاوره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پرستاری در منزل با همکاری اداره نظارت و صدور پروانه ها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برگزاری کارگاه های دوره ای اخلاق بالینی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برگزاری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جلسات دوره ای با مدارک پزشکی جهت یکسان سازی فرم های پرونده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بیمارستانی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552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1" y="1112496"/>
            <a:ext cx="1084217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معرفی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نماینده از دفتر پرستاری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چاپ و توزیع تبلیغات در بیمارستان های تحت پوشش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ثبت نام از داوطلبین ششمین دوره انتخابات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ارسال اسامی دواطبین به هئیت نظارت جهت تائید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صلاحیت و چاپ اسامی افراد تایید صلاحیت شده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اعلام تعداد صندوق های ثابت و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سیار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اخذ رای به ستاد مرکزی انتخابات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هماهنگی با حراست دانشگاه جهت ساخت مهر های هئیت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اجرایی</a:t>
            </a: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برگزاری انتخابات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2754" y="426976"/>
            <a:ext cx="881742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تشکیل هئیت اجرایی ششمین دوره انتخابات در دفتر پرستاری و برگزاری انتخابات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658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5211" y="137273"/>
            <a:ext cx="1021515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شرکت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جلسات کمیته جوانی جمعیت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جلسات دوره ای بخش اورژانس در خصوص بررسی چالش ها و مشکلات در اجرای کیس   ، ماندگاری بیماران و اعزام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برگزاری جلسات دوره ای توانمند سازی مدیران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پرستاری</a:t>
            </a: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جلسه مداوم با کارشناسان زخم ساماندهی زخم و روال پانسمان در بیمارستان ها با تشکیل تیم منسجم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تشکیل کمیته آموزشی دیالیز و برگزاری دوره های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منسجم</a:t>
            </a: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ورود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اطلاعات برنامه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عملیاتی دفتر پرستاری در سامانه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کارگاه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های دوره ای افزایش تاب آوری و مدیریت خطر در مقابل حوادث و بلایا جهت پرستاران مجموعه بیمارستان ها</a:t>
            </a: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46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364" y="1770375"/>
            <a:ext cx="1021515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تشکیل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ستاد برگزاری مراسم در دفتر ریاست دانشگاه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توزیع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بلیط رایگان سینما جهت پرسنل و خانواده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برگزاری جشنواره ورزشی با همکاری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نظام پرستاری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آماده کردن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پکیج پذیرایی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جهت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پرسنل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شب کار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درروز برگزاری مراسم جشن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برگزاری مراسم بزرگداشت در تالار علامه امینی</a:t>
            </a:r>
          </a:p>
          <a:p>
            <a:pPr marL="285750" indent="-285750"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بازدید از بیمارستان ها با ریاست دانشگاه و معاونت درمان همراه با اهدای گل 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5668" y="184789"/>
            <a:ext cx="2324674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برگزاری مراسم روز پرستار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0" y="3962195"/>
            <a:ext cx="4388034" cy="2538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0" y="2344560"/>
            <a:ext cx="4388034" cy="1691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0" y="140411"/>
            <a:ext cx="4388034" cy="21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6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9468" y="0"/>
            <a:ext cx="244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tabLst>
                <a:tab pos="2865755" algn="ctr"/>
                <a:tab pos="5731510" algn="r"/>
              </a:tabLst>
            </a:pPr>
            <a:r>
              <a:rPr lang="fa-IR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گزارش بازدید بیمارستان ها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569583"/>
              </p:ext>
            </p:extLst>
          </p:nvPr>
        </p:nvGraphicFramePr>
        <p:xfrm>
          <a:off x="6955970" y="369331"/>
          <a:ext cx="4833257" cy="648866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74222"/>
                <a:gridCol w="3759035"/>
              </a:tblGrid>
              <a:tr h="22509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Mitra" panose="00000400000000000000" pitchFamily="2" charset="-78"/>
                        </a:rPr>
                        <a:t>تاریخ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Mitra" panose="00000400000000000000" pitchFamily="2" charset="-78"/>
                        </a:rPr>
                        <a:t>                                        عنوان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</a:tr>
              <a:tr h="450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10/02/1402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بازدید از بخش اورژانس بیمارستان سیدالشهدا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</a:tr>
              <a:tr h="450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17/02/1402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cs typeface="B Mitra" panose="00000400000000000000" pitchFamily="2" charset="-78"/>
                        </a:rPr>
                        <a:t>بازدید از بخش اورژانس بیمارستان خاتم الانبیا 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</a:tr>
              <a:tr h="450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24/02/1402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بازدید از بلوک زایماان بیمارستان مطهری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</a:tr>
              <a:tr h="450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05/04/1402</a:t>
                      </a:r>
                      <a:endParaRPr lang="en-US" sz="110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بازدید از بخش </a:t>
                      </a:r>
                      <a:r>
                        <a:rPr lang="en-US" sz="1100" b="1" dirty="0">
                          <a:effectLst/>
                          <a:cs typeface="B Mitra" panose="00000400000000000000" pitchFamily="2" charset="-78"/>
                        </a:rPr>
                        <a:t>ICU</a:t>
                      </a: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 بیمارستان سیدالشهدا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</a:tr>
              <a:tr h="450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08/05/1402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بازدید از بخش اورژآنس بیمارستان مطهری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</a:tr>
              <a:tr h="450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30/05/1402</a:t>
                      </a:r>
                      <a:endParaRPr lang="en-US" sz="110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بازدید از اتاق عمل  بیمارستان سیدالشهدا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</a:tr>
              <a:tr h="450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13/06/1402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بازدید از مرکز طب رستا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</a:tr>
              <a:tr h="450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10/07/1402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بازدید از اتاق عمل  بیمارستان پیمانیه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</a:tr>
              <a:tr h="35059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17/07/1402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effectLst/>
                          <a:cs typeface="B Mitra" panose="00000400000000000000" pitchFamily="2" charset="-78"/>
                        </a:rPr>
                        <a:t>بازدید </a:t>
                      </a: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از اتاق عمل  بیمارستان مطهری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</a:tr>
              <a:tr h="35059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24/09/1402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بازدید از اتاق عمل  بیمارستان خاتم الانبیا </a:t>
                      </a:r>
                      <a:endParaRPr lang="en-US" sz="1100" b="1" dirty="0">
                        <a:effectLst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</a:tr>
              <a:tr h="450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27/09/1402</a:t>
                      </a:r>
                      <a:endParaRPr lang="en-US" sz="110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بازدید از بخش اورژانس   بیمارستان مطهری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</a:tr>
              <a:tr h="35059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10/10/1402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effectLst/>
                          <a:cs typeface="B Mitra" panose="00000400000000000000" pitchFamily="2" charset="-78"/>
                        </a:rPr>
                        <a:t>بازدید </a:t>
                      </a: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از بخش اورژانس   بیمارستان پیمانیه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</a:tr>
              <a:tr h="35059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17/10/1402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effectLst/>
                          <a:cs typeface="B Mitra" panose="00000400000000000000" pitchFamily="2" charset="-78"/>
                        </a:rPr>
                        <a:t>بازدید </a:t>
                      </a: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از بیمارستان سیدالشهدا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</a:tr>
              <a:tr h="24416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24/10/1402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effectLst/>
                          <a:cs typeface="B Mitra" panose="00000400000000000000" pitchFamily="2" charset="-78"/>
                        </a:rPr>
                        <a:t>بازدید </a:t>
                      </a: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از  بیمارستان </a:t>
                      </a:r>
                      <a:r>
                        <a:rPr lang="fa-IR" sz="1100" b="1" dirty="0" smtClean="0">
                          <a:effectLst/>
                          <a:cs typeface="B Mitra" panose="00000400000000000000" pitchFamily="2" charset="-78"/>
                        </a:rPr>
                        <a:t>پیمانیه</a:t>
                      </a:r>
                      <a:endParaRPr lang="en-US" sz="1100" b="1" dirty="0">
                        <a:effectLst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</a:tr>
              <a:tr h="56544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Mitra" panose="00000400000000000000" pitchFamily="2" charset="-78"/>
                        </a:rPr>
                        <a:t>01/11/1402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0410" marR="5041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بازدید از  بیمارستان </a:t>
                      </a:r>
                      <a:r>
                        <a:rPr lang="fa-IR" sz="1100" b="1" dirty="0" smtClean="0">
                          <a:effectLst/>
                          <a:cs typeface="B Mitra" panose="00000400000000000000" pitchFamily="2" charset="-78"/>
                        </a:rPr>
                        <a:t>مطهری</a:t>
                      </a:r>
                    </a:p>
                  </a:txBody>
                  <a:tcPr marL="50410" marR="5041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650546"/>
              </p:ext>
            </p:extLst>
          </p:nvPr>
        </p:nvGraphicFramePr>
        <p:xfrm>
          <a:off x="0" y="369332"/>
          <a:ext cx="6396445" cy="642788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69366"/>
                <a:gridCol w="5527079"/>
              </a:tblGrid>
              <a:tr h="43001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</a:rPr>
                        <a:t>تاریخ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82" marR="4828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Mitra" panose="00000400000000000000" pitchFamily="2" charset="-78"/>
                        </a:rPr>
                        <a:t>                                              عنوان </a:t>
                      </a:r>
                      <a:endParaRPr lang="en-US" sz="110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8282" marR="48282" marT="0" marB="0"/>
                </a:tc>
              </a:tr>
              <a:tr h="36059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21/03/1402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82" marR="4828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تدوین برنامه عملیاتی بخش اورژانس ،ارایه چالش ها و مشکلات ها در اجرای کیس متد در بخش ا ورژانس </a:t>
                      </a:r>
                      <a:endParaRPr lang="en-US" sz="1100" b="1" dirty="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8282" marR="48282" marT="0" marB="0"/>
                </a:tc>
              </a:tr>
              <a:tr h="36059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12/04/1402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82" marR="4828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بررسی چالش ها و مشکلات های تیم اعزام و بررسی کمبود تجهیزات آمبولانس ها </a:t>
                      </a:r>
                      <a:endParaRPr lang="en-US" sz="1100" b="1" dirty="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8282" marR="48282" marT="0" marB="0"/>
                </a:tc>
              </a:tr>
              <a:tr h="36059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19/04/1402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82" marR="4828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گزارش مشکلات فنی و کمبود تجهیزات آمبولانس ها به ریاست دانشگاه </a:t>
                      </a:r>
                      <a:endParaRPr lang="en-US" sz="1100" b="1" dirty="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8282" marR="48282" marT="0" marB="0"/>
                </a:tc>
              </a:tr>
              <a:tr h="36059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26/04/1402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82" marR="4828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هم اندیشی با ریاست اورژانس پیش بیمارستانی در ارتباط با فعال شدن واحد </a:t>
                      </a:r>
                      <a:r>
                        <a:rPr lang="en-US" sz="1100" b="1" dirty="0" err="1">
                          <a:effectLst/>
                          <a:cs typeface="B Mitra" panose="00000400000000000000" pitchFamily="2" charset="-78"/>
                        </a:rPr>
                        <a:t>mcmc</a:t>
                      </a:r>
                      <a:r>
                        <a:rPr lang="en-US" sz="1100" b="1" dirty="0">
                          <a:effectLst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 در راستای مدیریت تیم اعزام </a:t>
                      </a:r>
                      <a:endParaRPr lang="en-US" sz="1100" b="1" dirty="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8282" marR="48282" marT="0" marB="0"/>
                </a:tc>
              </a:tr>
              <a:tr h="53721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20/06/1402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82" marR="4828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بررسی چالش ها و مشکلات های بخش اورژانس ،ماندگاری بیماران ،آمار اعزام های درون و برون شهری به تفکیک از بیمارستان ها </a:t>
                      </a:r>
                      <a:endParaRPr lang="en-US" sz="1100" b="1" dirty="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8282" marR="48282" marT="0" marB="0"/>
                </a:tc>
              </a:tr>
              <a:tr h="36059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03/07/1402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82" marR="4828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بازنگری شرح وظایف واحد </a:t>
                      </a:r>
                      <a:r>
                        <a:rPr lang="en-US" sz="1100" b="1" dirty="0" err="1">
                          <a:effectLst/>
                          <a:cs typeface="B Mitra" panose="00000400000000000000" pitchFamily="2" charset="-78"/>
                        </a:rPr>
                        <a:t>mcmc</a:t>
                      </a: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،بازنگری پروتکل انتقال بیماران توسط مرکز اورژانس پیش بیمارستانی </a:t>
                      </a:r>
                      <a:endParaRPr lang="en-US" sz="1100" b="1" dirty="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8282" marR="48282" marT="0" marB="0"/>
                </a:tc>
              </a:tr>
              <a:tr h="36059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03/07/1402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82" marR="4828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هم اندیشی با مسول واحد </a:t>
                      </a:r>
                      <a:r>
                        <a:rPr lang="en-US" sz="1100" b="1" dirty="0" err="1">
                          <a:effectLst/>
                          <a:cs typeface="B Mitra" panose="00000400000000000000" pitchFamily="2" charset="-78"/>
                        </a:rPr>
                        <a:t>mcmc</a:t>
                      </a:r>
                      <a:r>
                        <a:rPr lang="en-US" sz="1100" b="1" dirty="0">
                          <a:effectLst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در راستای اجرایی شدن مدیریت تیم اعزام توسط واحد </a:t>
                      </a:r>
                      <a:r>
                        <a:rPr lang="en-US" sz="1100" b="1" dirty="0" err="1">
                          <a:effectLst/>
                          <a:cs typeface="B Mitra" panose="00000400000000000000" pitchFamily="2" charset="-78"/>
                        </a:rPr>
                        <a:t>mcmcm</a:t>
                      </a:r>
                      <a:endParaRPr lang="en-US" sz="1100" b="1" dirty="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8282" marR="48282" marT="0" marB="0"/>
                </a:tc>
              </a:tr>
              <a:tr h="53721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17/07/1402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82" marR="4828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ارایه راهکار و پیشنهادات عملیاتی در راستای ارتقا عملکرد واحد </a:t>
                      </a:r>
                      <a:r>
                        <a:rPr lang="en-US" sz="1100" b="1" dirty="0" err="1">
                          <a:effectLst/>
                          <a:cs typeface="B Mitra" panose="00000400000000000000" pitchFamily="2" charset="-78"/>
                        </a:rPr>
                        <a:t>mcmc</a:t>
                      </a: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،مدیریت تیم اعزام و مانیتورینگ اورژانس ها توسط واحد </a:t>
                      </a:r>
                      <a:r>
                        <a:rPr lang="en-US" sz="1100" b="1" dirty="0" err="1">
                          <a:effectLst/>
                          <a:cs typeface="B Mitra" panose="00000400000000000000" pitchFamily="2" charset="-78"/>
                        </a:rPr>
                        <a:t>mcmc</a:t>
                      </a:r>
                      <a:r>
                        <a:rPr lang="en-US" sz="1100" b="1" dirty="0">
                          <a:effectLst/>
                          <a:cs typeface="B Mitra" panose="00000400000000000000" pitchFamily="2" charset="-78"/>
                        </a:rPr>
                        <a:t> </a:t>
                      </a: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8282" marR="48282" marT="0" marB="0"/>
                </a:tc>
              </a:tr>
              <a:tr h="53721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29/07/1402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82" marR="4828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بررسی چالش ها و مشکلات های پرسنل واحد </a:t>
                      </a:r>
                      <a:r>
                        <a:rPr lang="en-US" sz="1100" b="1" dirty="0" err="1">
                          <a:effectLst/>
                          <a:cs typeface="B Mitra" panose="00000400000000000000" pitchFamily="2" charset="-78"/>
                        </a:rPr>
                        <a:t>mcmc</a:t>
                      </a: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،پرسنل تیم اعزام در راستای مدیریت تیم اعزام توسط واحد </a:t>
                      </a:r>
                      <a:r>
                        <a:rPr lang="en-US" sz="1100" b="1" dirty="0" err="1">
                          <a:effectLst/>
                          <a:cs typeface="B Mitra" panose="00000400000000000000" pitchFamily="2" charset="-78"/>
                        </a:rPr>
                        <a:t>mcmc</a:t>
                      </a:r>
                      <a:r>
                        <a:rPr lang="en-US" sz="1100" b="1" dirty="0">
                          <a:effectLst/>
                          <a:cs typeface="B Mitra" panose="00000400000000000000" pitchFamily="2" charset="-78"/>
                        </a:rPr>
                        <a:t> </a:t>
                      </a: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8282" marR="48282" marT="0" marB="0"/>
                </a:tc>
              </a:tr>
              <a:tr h="36987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29/07/1402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82" marR="4828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 b="1" dirty="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ساماندهی نوبت های </a:t>
                      </a:r>
                      <a:r>
                        <a:rPr lang="en-US" sz="1100" b="1" dirty="0">
                          <a:effectLst/>
                          <a:cs typeface="B Mitra" panose="00000400000000000000" pitchFamily="2" charset="-78"/>
                        </a:rPr>
                        <a:t>MRI</a:t>
                      </a: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در راستای مدیریت بهتر تعداد اعزام ها  و پرسنل تیم اعزام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8282" marR="48282" marT="0" marB="0"/>
                </a:tc>
              </a:tr>
              <a:tr h="36987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01/08/1402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82" marR="4828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 b="1" dirty="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آشنایی پرسنل واحد </a:t>
                      </a:r>
                      <a:r>
                        <a:rPr lang="en-US" sz="1100" b="1" dirty="0">
                          <a:effectLst/>
                          <a:cs typeface="B Mitra" panose="00000400000000000000" pitchFamily="2" charset="-78"/>
                        </a:rPr>
                        <a:t>MCMC </a:t>
                      </a: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با نحوه فراخوان پرسنل تیم اعزام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8282" marR="48282" marT="0" marB="0"/>
                </a:tc>
              </a:tr>
              <a:tr h="36987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15/08/1402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82" marR="4828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بررسی چالش ها و مشکلات ها بعد از اجرایی شدن مدیریت تیم اعزام توسط واحد </a:t>
                      </a:r>
                      <a:r>
                        <a:rPr lang="en-US" sz="1100" b="1" dirty="0">
                          <a:effectLst/>
                          <a:cs typeface="B Mitra" panose="00000400000000000000" pitchFamily="2" charset="-78"/>
                        </a:rPr>
                        <a:t>MCMC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8282" marR="48282" marT="0" marB="0"/>
                </a:tc>
              </a:tr>
              <a:tr h="36987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20/09/1402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82" marR="4828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 b="1" dirty="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بررسی شاخص های ملی بخش اورژانس در 6 ماه اول سال 1402 با حضور سرپرستاران و مترون محترم بیمارستان ها 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8282" marR="48282" marT="0" marB="0"/>
                </a:tc>
              </a:tr>
              <a:tr h="53721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28/11/1402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282" marR="48282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 b="1" dirty="0">
                        <a:effectLst/>
                        <a:cs typeface="B Mitra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Mitra" panose="00000400000000000000" pitchFamily="2" charset="-78"/>
                        </a:rPr>
                        <a:t>بررسی شاخص های ملی بخش اورژانس در 9 ماه اول سال 1402 با حضور مترون  ،مدیران و ریاست محترم محترم بیمارستان ها  ،تحلیل آن  و ارایه راهکار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48282" marR="48282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483432" y="0"/>
            <a:ext cx="4001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tabLst>
                <a:tab pos="2865755" algn="ctr"/>
                <a:tab pos="5731510" algn="r"/>
              </a:tabLst>
            </a:pPr>
            <a:r>
              <a:rPr lang="fa-IR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جلسات اداره اورژانس بیمارستانی در سال1402</a:t>
            </a:r>
            <a:endParaRPr lang="en-US" sz="12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23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0" y="723394"/>
            <a:ext cx="10445407" cy="5575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شرکت در جلسات صبحگاه نظارت یک شنبه های هر هفته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شرکت در جلسات مربوط به اداره نظارت 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بررسی آمار شاخص های ثبت شده از بیمارستان ها در سامانه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med care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و انجام اقدامات اصلاحی در صورت نیاز 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تهیه فرایند های مورد نیاز با همکاری مدیر خدمات پرستاری (فرایند انتقال ، اعزام ،ارجاع 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تهیه چک لیست های نظارت (راند سوپروایزوری ،اتاق عمل ،</a:t>
            </a:r>
            <a:r>
              <a:rPr lang="en-US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cssd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،کیس متد ،تریاژ و...) با همکاری دفتر پرستاری 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شرکت در جلسات کارگروه آمادگی در بحران 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72908" y="334698"/>
            <a:ext cx="471635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بازدید آمبولانس ها در 1402/03/28 و  1402/06/26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3236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1370</Words>
  <Application>Microsoft Office PowerPoint</Application>
  <PresentationFormat>Widescreen</PresentationFormat>
  <Paragraphs>230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 Mitra</vt:lpstr>
      <vt:lpstr>B Nazanin</vt:lpstr>
      <vt:lpstr>B Titr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Zahra poorjegar</dc:creator>
  <cp:lastModifiedBy>Maryam Charkhandaz</cp:lastModifiedBy>
  <cp:revision>37</cp:revision>
  <dcterms:created xsi:type="dcterms:W3CDTF">2024-03-11T06:03:45Z</dcterms:created>
  <dcterms:modified xsi:type="dcterms:W3CDTF">2024-04-15T08:32:27Z</dcterms:modified>
</cp:coreProperties>
</file>